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6"/>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31" r:id="rId17"/>
    <p:sldId id="369" r:id="rId18"/>
    <p:sldId id="370" r:id="rId19"/>
    <p:sldId id="333" r:id="rId20"/>
    <p:sldId id="335" r:id="rId21"/>
    <p:sldId id="320" r:id="rId22"/>
    <p:sldId id="322" r:id="rId23"/>
    <p:sldId id="321" r:id="rId24"/>
    <p:sldId id="317" r:id="rId25"/>
    <p:sldId id="316" r:id="rId26"/>
    <p:sldId id="358" r:id="rId27"/>
    <p:sldId id="359" r:id="rId28"/>
    <p:sldId id="338" r:id="rId29"/>
    <p:sldId id="343" r:id="rId30"/>
    <p:sldId id="346" r:id="rId31"/>
    <p:sldId id="347" r:id="rId32"/>
    <p:sldId id="365" r:id="rId33"/>
    <p:sldId id="371" r:id="rId34"/>
    <p:sldId id="364" r:id="rId35"/>
    <p:sldId id="372" r:id="rId36"/>
    <p:sldId id="362" r:id="rId37"/>
    <p:sldId id="363" r:id="rId38"/>
    <p:sldId id="361" r:id="rId39"/>
    <p:sldId id="349" r:id="rId40"/>
    <p:sldId id="352" r:id="rId41"/>
    <p:sldId id="353"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96" autoAdjust="0"/>
    <p:restoredTop sz="95903" autoAdjust="0"/>
  </p:normalViewPr>
  <p:slideViewPr>
    <p:cSldViewPr snapToGrid="0">
      <p:cViewPr varScale="1">
        <p:scale>
          <a:sx n="181" d="100"/>
          <a:sy n="181" d="100"/>
        </p:scale>
        <p:origin x="200" y="1616"/>
      </p:cViewPr>
      <p:guideLst/>
    </p:cSldViewPr>
  </p:slideViewPr>
  <p:notesTextViewPr>
    <p:cViewPr>
      <p:scale>
        <a:sx n="3" d="2"/>
        <a:sy n="3" d="2"/>
      </p:scale>
      <p:origin x="0" y="0"/>
    </p:cViewPr>
  </p:notesTextViewPr>
  <p:sorterViewPr>
    <p:cViewPr varScale="1">
      <p:scale>
        <a:sx n="100" d="100"/>
        <a:sy n="100" d="100"/>
      </p:scale>
      <p:origin x="0" y="-5592"/>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s://www.microsoft.com/en-us/legal/intellectualproperty/Trademarks/Usage/General.aspx"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5/2/19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544118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06850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5/2/19 10:46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9.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2.xml"/><Relationship Id="rId4" Type="http://schemas.openxmlformats.org/officeDocument/2006/relationships/tags" Target="../tags/tag3.xml"/><Relationship Id="rId5" Type="http://schemas.openxmlformats.org/officeDocument/2006/relationships/tags" Target="../tags/tag4.xml"/><Relationship Id="rId6" Type="http://schemas.openxmlformats.org/officeDocument/2006/relationships/slideMaster" Target="../slideMasters/slideMaster3.xml"/><Relationship Id="rId7" Type="http://schemas.openxmlformats.org/officeDocument/2006/relationships/oleObject" Target="../embeddings/oleObject1.bin"/><Relationship Id="rId8" Type="http://schemas.openxmlformats.org/officeDocument/2006/relationships/image" Target="../media/image12.emf"/><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6.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xmlns=""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xmlns=""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5/2/19</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64"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image" Target="../media/image5.emf"/><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46" Type="http://schemas.openxmlformats.org/officeDocument/2006/relationships/slideLayout" Target="../slideLayouts/slideLayout75.xml"/><Relationship Id="rId47" Type="http://schemas.openxmlformats.org/officeDocument/2006/relationships/theme" Target="../theme/theme3.xml"/><Relationship Id="rId20" Type="http://schemas.openxmlformats.org/officeDocument/2006/relationships/slideLayout" Target="../slideLayouts/slideLayout49.xml"/><Relationship Id="rId21" Type="http://schemas.openxmlformats.org/officeDocument/2006/relationships/slideLayout" Target="../slideLayouts/slideLayout50.xml"/><Relationship Id="rId22" Type="http://schemas.openxmlformats.org/officeDocument/2006/relationships/slideLayout" Target="../slideLayouts/slideLayout51.xml"/><Relationship Id="rId23" Type="http://schemas.openxmlformats.org/officeDocument/2006/relationships/slideLayout" Target="../slideLayouts/slideLayout52.xml"/><Relationship Id="rId24" Type="http://schemas.openxmlformats.org/officeDocument/2006/relationships/slideLayout" Target="../slideLayouts/slideLayout53.xml"/><Relationship Id="rId25" Type="http://schemas.openxmlformats.org/officeDocument/2006/relationships/slideLayout" Target="../slideLayouts/slideLayout54.xml"/><Relationship Id="rId26" Type="http://schemas.openxmlformats.org/officeDocument/2006/relationships/slideLayout" Target="../slideLayouts/slideLayout55.xml"/><Relationship Id="rId27" Type="http://schemas.openxmlformats.org/officeDocument/2006/relationships/slideLayout" Target="../slideLayouts/slideLayout56.xml"/><Relationship Id="rId28" Type="http://schemas.openxmlformats.org/officeDocument/2006/relationships/slideLayout" Target="../slideLayouts/slideLayout57.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30" Type="http://schemas.openxmlformats.org/officeDocument/2006/relationships/slideLayout" Target="../slideLayouts/slideLayout59.xml"/><Relationship Id="rId31" Type="http://schemas.openxmlformats.org/officeDocument/2006/relationships/slideLayout" Target="../slideLayouts/slideLayout60.xml"/><Relationship Id="rId32" Type="http://schemas.openxmlformats.org/officeDocument/2006/relationships/slideLayout" Target="../slideLayouts/slideLayout61.xml"/><Relationship Id="rId9" Type="http://schemas.openxmlformats.org/officeDocument/2006/relationships/slideLayout" Target="../slideLayouts/slideLayout38.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33" Type="http://schemas.openxmlformats.org/officeDocument/2006/relationships/slideLayout" Target="../slideLayouts/slideLayout62.xml"/><Relationship Id="rId34" Type="http://schemas.openxmlformats.org/officeDocument/2006/relationships/slideLayout" Target="../slideLayouts/slideLayout63.xml"/><Relationship Id="rId35" Type="http://schemas.openxmlformats.org/officeDocument/2006/relationships/slideLayout" Target="../slideLayouts/slideLayout64.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slideLayout" Target="../slideLayouts/slideLayout45.xml"/><Relationship Id="rId17" Type="http://schemas.openxmlformats.org/officeDocument/2006/relationships/slideLayout" Target="../slideLayouts/slideLayout46.xml"/><Relationship Id="rId18" Type="http://schemas.openxmlformats.org/officeDocument/2006/relationships/slideLayout" Target="../slideLayouts/slideLayout47.xml"/><Relationship Id="rId19" Type="http://schemas.openxmlformats.org/officeDocument/2006/relationships/slideLayout" Target="../slideLayouts/slideLayout48.xml"/><Relationship Id="rId37" Type="http://schemas.openxmlformats.org/officeDocument/2006/relationships/slideLayout" Target="../slideLayouts/slideLayout66.xml"/><Relationship Id="rId38" Type="http://schemas.openxmlformats.org/officeDocument/2006/relationships/slideLayout" Target="../slideLayouts/slideLayout67.xml"/><Relationship Id="rId39" Type="http://schemas.openxmlformats.org/officeDocument/2006/relationships/slideLayout" Target="../slideLayouts/slideLayout68.xml"/><Relationship Id="rId40" Type="http://schemas.openxmlformats.org/officeDocument/2006/relationships/slideLayout" Target="../slideLayouts/slideLayout69.xml"/><Relationship Id="rId41" Type="http://schemas.openxmlformats.org/officeDocument/2006/relationships/slideLayout" Target="../slideLayouts/slideLayout70.xml"/><Relationship Id="rId42" Type="http://schemas.openxmlformats.org/officeDocument/2006/relationships/slideLayout" Target="../slideLayouts/slideLayout71.xml"/><Relationship Id="rId43" Type="http://schemas.openxmlformats.org/officeDocument/2006/relationships/slideLayout" Target="../slideLayouts/slideLayout72.xml"/><Relationship Id="rId44" Type="http://schemas.openxmlformats.org/officeDocument/2006/relationships/slideLayout" Target="../slideLayouts/slideLayout73.xml"/><Relationship Id="rId45"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4.xml"/><Relationship Id="rId20" Type="http://schemas.openxmlformats.org/officeDocument/2006/relationships/slideLayout" Target="../slideLayouts/slideLayout95.xml"/><Relationship Id="rId21" Type="http://schemas.openxmlformats.org/officeDocument/2006/relationships/slideLayout" Target="../slideLayouts/slideLayout96.xml"/><Relationship Id="rId22" Type="http://schemas.openxmlformats.org/officeDocument/2006/relationships/slideLayout" Target="../slideLayouts/slideLayout97.xml"/><Relationship Id="rId23" Type="http://schemas.openxmlformats.org/officeDocument/2006/relationships/theme" Target="../theme/theme4.xml"/><Relationship Id="rId10" Type="http://schemas.openxmlformats.org/officeDocument/2006/relationships/slideLayout" Target="../slideLayouts/slideLayout85.xml"/><Relationship Id="rId11" Type="http://schemas.openxmlformats.org/officeDocument/2006/relationships/slideLayout" Target="../slideLayouts/slideLayout86.xml"/><Relationship Id="rId12" Type="http://schemas.openxmlformats.org/officeDocument/2006/relationships/slideLayout" Target="../slideLayouts/slideLayout87.xml"/><Relationship Id="rId13" Type="http://schemas.openxmlformats.org/officeDocument/2006/relationships/slideLayout" Target="../slideLayouts/slideLayout88.xml"/><Relationship Id="rId14" Type="http://schemas.openxmlformats.org/officeDocument/2006/relationships/slideLayout" Target="../slideLayouts/slideLayout89.xml"/><Relationship Id="rId15" Type="http://schemas.openxmlformats.org/officeDocument/2006/relationships/slideLayout" Target="../slideLayouts/slideLayout90.xml"/><Relationship Id="rId16" Type="http://schemas.openxmlformats.org/officeDocument/2006/relationships/slideLayout" Target="../slideLayouts/slideLayout91.xml"/><Relationship Id="rId17" Type="http://schemas.openxmlformats.org/officeDocument/2006/relationships/slideLayout" Target="../slideLayouts/slideLayout92.xml"/><Relationship Id="rId18" Type="http://schemas.openxmlformats.org/officeDocument/2006/relationships/slideLayout" Target="../slideLayouts/slideLayout93.xml"/><Relationship Id="rId19" Type="http://schemas.openxmlformats.org/officeDocument/2006/relationships/slideLayout" Target="../slideLayouts/slideLayout94.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5/2/19</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xmlns="" id="{C83DC502-2B62-4F9B-A8B3-D2EF25BCD06C}"/>
              </a:ext>
            </a:extLst>
          </p:cNvPr>
          <p:cNvSpPr>
            <a:spLocks noGrp="1"/>
          </p:cNvSpPr>
          <p:nvPr>
            <p:ph type="body" sz="quarter" idx="12"/>
          </p:nvPr>
        </p:nvSpPr>
        <p:spPr>
          <a:xfrm>
            <a:off x="420691" y="4459915"/>
            <a:ext cx="7171337" cy="1792326"/>
          </a:xfrm>
        </p:spPr>
        <p:txBody>
          <a:bodyPr/>
          <a:lstStyle/>
          <a:p>
            <a:r>
              <a:rPr lang="en-US" dirty="0"/>
              <a:t>&lt;update Speaker Name&gt;</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xmlns="" id="{D18D070A-F101-4D0A-8CE5-174450F777B8}"/>
              </a:ext>
            </a:extLst>
          </p:cNvPr>
          <p:cNvSpPr txBox="1"/>
          <p:nvPr/>
        </p:nvSpPr>
        <p:spPr>
          <a:xfrm>
            <a:off x="1245108" y="1546453"/>
            <a:ext cx="9701784" cy="3828740"/>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Clifton Quinlan,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xmlns=""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backup and recovery of their solutions, not just individual components. They need a strategy -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wants to insure they have the right breadth and depth of continuity protection. In the case of a lights-out event, they want to be able to control how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xmlns="" id="{1436F8EA-C4FB-4C98-AEB1-08DF6713D14E}"/>
              </a:ext>
            </a:extLst>
          </p:cNvPr>
          <p:cNvSpPr txBox="1"/>
          <p:nvPr/>
        </p:nvSpPr>
        <p:spPr>
          <a:xfrm>
            <a:off x="269240" y="1273449"/>
            <a:ext cx="11720596" cy="486902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xmlns=""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76" y="292608"/>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xmlns=""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descr="Decorative icon" title="Decorative icon"/>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76" y="292608"/>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xmlns=""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 y="292608"/>
            <a:ext cx="11655840" cy="899665"/>
          </a:xfrm>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xmlns=""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31" name="Picture 30"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xmlns="" id="{7B5BD514-1308-4101-9779-81C6F12E280A}"/>
              </a:ext>
            </a:extLst>
          </p:cNvPr>
          <p:cNvSpPr txBox="1"/>
          <p:nvPr/>
        </p:nvSpPr>
        <p:spPr>
          <a:xfrm>
            <a:off x="128947" y="2012424"/>
            <a:ext cx="3416133" cy="294234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and</a:t>
            </a:r>
          </a:p>
          <a:p>
            <a:pPr algn="ctr">
              <a:lnSpc>
                <a:spcPct val="90000"/>
              </a:lnSpc>
              <a:spcAft>
                <a:spcPts val="600"/>
              </a:spcAft>
            </a:pPr>
            <a:r>
              <a:rPr lang="en-US" sz="3600" dirty="0">
                <a:gradFill>
                  <a:gsLst>
                    <a:gs pos="2917">
                      <a:schemeClr val="tx1"/>
                    </a:gs>
                    <a:gs pos="30000">
                      <a:schemeClr val="tx1"/>
                    </a:gs>
                  </a:gsLst>
                  <a:lin ang="5400000" scaled="0"/>
                </a:gradFill>
              </a:rPr>
              <a:t>3rd Party Backup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xmlns=""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xmlns="" id="{9FC7A5CD-D651-4072-A920-34F54BCBC3EF}"/>
              </a:ext>
            </a:extLst>
          </p:cNvPr>
          <p:cNvGraphicFramePr>
            <a:graphicFrameLocks noGrp="1"/>
          </p:cNvGraphicFramePr>
          <p:nvPr>
            <p:extLst>
              <p:ext uri="{D42A27DB-BD31-4B8C-83A1-F6EECF244321}">
                <p14:modId xmlns:p14="http://schemas.microsoft.com/office/powerpoint/2010/main" val="2883230615"/>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xmlns="" val="20000"/>
                    </a:ext>
                  </a:extLst>
                </a:gridCol>
                <a:gridCol w="6281454">
                  <a:extLst>
                    <a:ext uri="{9D8B030D-6E8A-4147-A177-3AD203B41FA5}">
                      <a16:colId xmlns:a16="http://schemas.microsoft.com/office/drawing/2014/main" xmlns=""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pPr marL="176213" indent="-176213"/>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243423"/>
            <a:ext cx="11437914" cy="5096780"/>
          </a:xfrm>
          <a:prstGeom prst="rect">
            <a:avLst/>
          </a:prstGeom>
          <a:noFill/>
        </p:spPr>
        <p:txBody>
          <a:bodyPr wrap="square" lIns="182880" tIns="146304" rIns="182880" bIns="146304" rtlCol="0">
            <a:spAutoFit/>
          </a:bodyPr>
          <a:lstStyle/>
          <a:p>
            <a:r>
              <a:rPr lang="en-US" sz="2400" dirty="0"/>
              <a:t>In this whiteboard design session, you will work in a group to design a solution using Azure Business Continuity and Disaster Recovery (BCDR) technologies. Your solution will involve three different of environments. </a:t>
            </a:r>
          </a:p>
          <a:p>
            <a:pPr marL="342900" indent="-342900">
              <a:buFont typeface="Arial" panose="020B0604020202020204" pitchFamily="34" charset="0"/>
              <a:buChar char="•"/>
            </a:pPr>
            <a:r>
              <a:rPr lang="en-US" sz="2400" dirty="0"/>
              <a:t>The first will consist of on-premises VMs running applications that will be migrated to Azure IaaS </a:t>
            </a:r>
          </a:p>
          <a:p>
            <a:pPr marL="342900" indent="-342900">
              <a:buFont typeface="Arial" panose="020B0604020202020204" pitchFamily="34" charset="0"/>
              <a:buChar char="•"/>
            </a:pPr>
            <a:r>
              <a:rPr lang="en-US" sz="2400" dirty="0"/>
              <a:t>Next, Azure IaaS applications that need to be failed over from either on-premises to Azure, or between two Azure Regions </a:t>
            </a:r>
          </a:p>
          <a:p>
            <a:pPr marL="342900" indent="-342900">
              <a:buFont typeface="Arial" panose="020B0604020202020204" pitchFamily="34" charset="0"/>
              <a:buChar char="•"/>
            </a:pPr>
            <a:r>
              <a:rPr lang="en-US" sz="2400" dirty="0"/>
              <a:t>Finally, the use of automated failover technologies built into Azure PaaS services, App Service, and SQL Database will be used for PaaS applications</a:t>
            </a:r>
          </a:p>
          <a:p>
            <a:endParaRPr lang="en-US" sz="2400" dirty="0"/>
          </a:p>
          <a:p>
            <a:r>
              <a:rPr lang="en-US" sz="2400" dirty="0"/>
              <a:t>At the end of this whiteboard design session, you will be better able to design a solution that leverages various Azure technologies to build a complex and robust IaaS BCDR plan.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xmlns=""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xmlns=""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b="1"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b="1"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xmlns=""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b="1" dirty="0"/>
              <a:t>Disaster Recovery</a:t>
            </a:r>
          </a:p>
          <a:p>
            <a:pPr lvl="2"/>
            <a:r>
              <a:rPr lang="en-US" sz="2800" dirty="0"/>
              <a:t>Azure Site Recovery will be the primary BCDR service that is used for disaster recovery by Contoso</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b="1" dirty="0"/>
              <a:t>Solution Overview</a:t>
            </a:r>
          </a:p>
          <a:p>
            <a:pPr lvl="1"/>
            <a:r>
              <a:rPr lang="en-US" sz="2800" dirty="0"/>
              <a:t>Azure Site Recovery (ASR) will be used to migrate the VMs to Azure</a:t>
            </a:r>
          </a:p>
          <a:p>
            <a:endParaRPr lang="en-US" sz="2800" dirty="0"/>
          </a:p>
          <a:p>
            <a:pPr marL="0" indent="0">
              <a:buNone/>
            </a:pPr>
            <a:r>
              <a:rPr lang="en-US" sz="3600" b="1" dirty="0"/>
              <a:t>DR Implementation</a:t>
            </a:r>
          </a:p>
          <a:p>
            <a:pPr lvl="1"/>
            <a:r>
              <a:rPr lang="en-US" sz="2800" dirty="0"/>
              <a:t>Once VMs are in Azure IaaS, they will be setup for Azure region-to-region failover using ASR</a:t>
            </a:r>
          </a:p>
          <a:p>
            <a:endParaRPr lang="en-US" sz="2800" dirty="0"/>
          </a:p>
          <a:p>
            <a:pPr marL="0" indent="0">
              <a:buNone/>
            </a:pPr>
            <a:r>
              <a:rPr lang="en-US" sz="3600" b="1"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a:solidFill>
                  <a:schemeClr val="tx1"/>
                </a:solidFill>
                <a:cs typeface="Segoe UI" panose="020B0502040204020203" pitchFamily="34" charset="0"/>
              </a:rPr>
              <a:t>Work Group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xmlns=""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xmlns="" id="{5CCF6928-4EDB-40B0-8F76-C5065AF5FFBE}"/>
              </a:ext>
            </a:extLst>
          </p:cNvPr>
          <p:cNvSpPr>
            <a:spLocks noGrp="1"/>
          </p:cNvSpPr>
          <p:nvPr>
            <p:ph type="body" sz="quarter" idx="10"/>
          </p:nvPr>
        </p:nvSpPr>
        <p:spPr>
          <a:xfrm>
            <a:off x="269240" y="1071520"/>
            <a:ext cx="11653523" cy="5133713"/>
          </a:xfrm>
        </p:spPr>
        <p:txBody>
          <a:bodyPr/>
          <a:lstStyle/>
          <a:p>
            <a:pPr marL="0" indent="0">
              <a:buNone/>
            </a:pPr>
            <a:r>
              <a:rPr lang="en-US" sz="3600" b="1" dirty="0"/>
              <a:t>Solution Overview</a:t>
            </a:r>
          </a:p>
          <a:p>
            <a:pPr lvl="1"/>
            <a:r>
              <a:rPr lang="en-US" sz="2800" dirty="0"/>
              <a:t>Azure IaaS</a:t>
            </a:r>
          </a:p>
          <a:p>
            <a:pPr lvl="1"/>
            <a:r>
              <a:rPr lang="en-US" sz="2800" dirty="0"/>
              <a:t>Azure </a:t>
            </a:r>
            <a:r>
              <a:rPr lang="en-US" sz="2800" dirty="0" smtClean="0"/>
              <a:t>Front Door</a:t>
            </a:r>
            <a:endParaRPr lang="en-US" sz="2800" dirty="0"/>
          </a:p>
          <a:p>
            <a:pPr lvl="1"/>
            <a:r>
              <a:rPr lang="en-US" sz="2800" dirty="0"/>
              <a:t>ASR will be used to migrate the VMs to Azure and protect region to region</a:t>
            </a:r>
          </a:p>
          <a:p>
            <a:pPr lvl="1"/>
            <a:r>
              <a:rPr lang="en-US" sz="2800" dirty="0"/>
              <a:t>For Contoso applications remaining on-premises, ASR will be used as a DR target with a failover and failback to Hyper-V</a:t>
            </a:r>
          </a:p>
          <a:p>
            <a:endParaRPr lang="en-US" sz="2800" dirty="0"/>
          </a:p>
          <a:p>
            <a:pPr marL="0" indent="0">
              <a:buNone/>
            </a:pPr>
            <a:r>
              <a:rPr lang="en-US" sz="3600" b="1"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b="1" dirty="0"/>
              <a:t>Region to Region Failover Implementation:</a:t>
            </a:r>
          </a:p>
          <a:p>
            <a:pPr lvl="1"/>
            <a:r>
              <a:rPr lang="en-US" sz="2800" dirty="0"/>
              <a:t>Migration to Azure be completed using a combination of Azure Site Recovery and SQL Always-On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b="1"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single-click failovers in both direction and won’t involve any manual steps</a:t>
            </a:r>
          </a:p>
          <a:p>
            <a:pPr marL="0" indent="0">
              <a:buNone/>
            </a:pPr>
            <a:r>
              <a:rPr lang="en-US" sz="3600" b="1" dirty="0"/>
              <a:t>IaaS Configurations</a:t>
            </a:r>
          </a:p>
          <a:p>
            <a:pPr lvl="1"/>
            <a:r>
              <a:rPr lang="en-US" sz="2400" dirty="0"/>
              <a:t>Managed Disks, Availability </a:t>
            </a:r>
            <a:r>
              <a:rPr lang="en-US" sz="2400" dirty="0" smtClean="0"/>
              <a:t>Zones </a:t>
            </a:r>
            <a:r>
              <a:rPr lang="en-US" sz="2400" dirty="0"/>
              <a:t>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b="1" dirty="0" smtClean="0"/>
              <a:t>Azure Front Door</a:t>
            </a:r>
            <a:endParaRPr lang="en-US" sz="3600" b="1" dirty="0"/>
          </a:p>
          <a:p>
            <a:pPr lvl="1"/>
            <a:r>
              <a:rPr lang="en-US" sz="2400" dirty="0" smtClean="0"/>
              <a:t>traffic-routing</a:t>
            </a:r>
            <a:endParaRPr lang="en-US" sz="2400" dirty="0"/>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p:cNvPicPr>
            <a:picLocks noChangeAspect="1"/>
          </p:cNvPicPr>
          <p:nvPr/>
        </p:nvPicPr>
        <p:blipFill>
          <a:blip r:embed="rId3"/>
          <a:stretch>
            <a:fillRect/>
          </a:stretch>
        </p:blipFill>
        <p:spPr>
          <a:xfrm>
            <a:off x="974557" y="1381350"/>
            <a:ext cx="9985241" cy="5338287"/>
          </a:xfrm>
          <a:prstGeom prst="rect">
            <a:avLst/>
          </a:prstGeom>
        </p:spPr>
      </p:pic>
    </p:spTree>
    <p:extLst>
      <p:ext uri="{BB962C8B-B14F-4D97-AF65-F5344CB8AC3E}">
        <p14:creationId xmlns:p14="http://schemas.microsoft.com/office/powerpoint/2010/main" val="111734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1" name="Picture 10"/>
          <p:cNvPicPr>
            <a:picLocks noChangeAspect="1"/>
          </p:cNvPicPr>
          <p:nvPr/>
        </p:nvPicPr>
        <p:blipFill>
          <a:blip r:embed="rId3"/>
          <a:stretch>
            <a:fillRect/>
          </a:stretch>
        </p:blipFill>
        <p:spPr>
          <a:xfrm>
            <a:off x="1372400" y="1396833"/>
            <a:ext cx="9449520" cy="5376759"/>
          </a:xfrm>
          <a:prstGeom prst="rect">
            <a:avLst/>
          </a:prstGeom>
        </p:spPr>
      </p:pic>
    </p:spTree>
    <p:extLst>
      <p:ext uri="{BB962C8B-B14F-4D97-AF65-F5344CB8AC3E}">
        <p14:creationId xmlns:p14="http://schemas.microsoft.com/office/powerpoint/2010/main" val="142201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xmlns=""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b="1" dirty="0"/>
              <a:t>Solution Overview</a:t>
            </a:r>
          </a:p>
          <a:p>
            <a:pPr lvl="1"/>
            <a:r>
              <a:rPr lang="en-US" sz="2800" dirty="0"/>
              <a:t>Azure App Services</a:t>
            </a:r>
          </a:p>
          <a:p>
            <a:pPr lvl="1"/>
            <a:r>
              <a:rPr lang="en-US" sz="2800" dirty="0"/>
              <a:t>SQL Database</a:t>
            </a:r>
          </a:p>
          <a:p>
            <a:pPr lvl="1"/>
            <a:r>
              <a:rPr lang="en-US" sz="2800" dirty="0" smtClean="0"/>
              <a:t>Azure Front Door</a:t>
            </a:r>
            <a:endParaRPr lang="en-US" sz="2800" dirty="0"/>
          </a:p>
          <a:p>
            <a:pPr marL="0" indent="0">
              <a:buNone/>
            </a:pPr>
            <a:r>
              <a:rPr lang="en-US" sz="3600" b="1"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b="1" dirty="0"/>
              <a:t>SQL Database</a:t>
            </a:r>
          </a:p>
          <a:p>
            <a:pPr lvl="1"/>
            <a:r>
              <a:rPr lang="en-US" sz="2800" dirty="0">
                <a:latin typeface="+mn-lt"/>
              </a:rPr>
              <a:t>SQL Database will be implemented using Failover Groups</a:t>
            </a:r>
          </a:p>
          <a:p>
            <a:pPr lvl="1"/>
            <a:r>
              <a:rPr lang="en-US" sz="2800" dirty="0">
                <a:latin typeface="+mn-lt"/>
              </a:rPr>
              <a:t>Allows for geo-replication with a single listener name like the SQL Always-On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b="1" dirty="0"/>
              <a:t>Azure</a:t>
            </a:r>
            <a:r>
              <a:rPr lang="en-US" sz="3600" dirty="0"/>
              <a:t> </a:t>
            </a:r>
            <a:r>
              <a:rPr lang="en-US" sz="3600" b="1" dirty="0"/>
              <a:t>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Two azure Regions are shown with Azure Web Apps and the App Service Plans.  An Azure SQL Server and SQL Database is shown in each region with a SQL Database Failover Group.  There is a cloud representing the internet with an arrow pointing to an Traffic Manager which distributes the traffic to the Web Apps." title="Global, Mobile API Applications solution">
            <a:extLst>
              <a:ext uri="{FF2B5EF4-FFF2-40B4-BE49-F238E27FC236}">
                <a16:creationId xmlns:a16="http://schemas.microsoft.com/office/drawing/2014/main" xmlns="" id="{780A26DE-ACD8-4BCA-8EA0-0A32627E63F5}"/>
              </a:ext>
            </a:extLst>
          </p:cNvPr>
          <p:cNvPicPr/>
          <p:nvPr/>
        </p:nvPicPr>
        <p:blipFill>
          <a:blip r:embed="rId3"/>
          <a:stretch>
            <a:fillRect/>
          </a:stretch>
        </p:blipFill>
        <p:spPr>
          <a:xfrm>
            <a:off x="2281332" y="1019269"/>
            <a:ext cx="7374460" cy="5743196"/>
          </a:xfrm>
          <a:prstGeom prst="rect">
            <a:avLst/>
          </a:prstGeom>
        </p:spPr>
      </p:pic>
      <p:sp>
        <p:nvSpPr>
          <p:cNvPr id="3" name="Rectangle 2"/>
          <p:cNvSpPr/>
          <p:nvPr/>
        </p:nvSpPr>
        <p:spPr bwMode="auto">
          <a:xfrm>
            <a:off x="4325815" y="3615397"/>
            <a:ext cx="724487" cy="977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4"/>
          <a:stretch>
            <a:fillRect/>
          </a:stretch>
        </p:blipFill>
        <p:spPr>
          <a:xfrm>
            <a:off x="4325815" y="3615397"/>
            <a:ext cx="665983" cy="575798"/>
          </a:xfrm>
          <a:prstGeom prst="rect">
            <a:avLst/>
          </a:prstGeom>
        </p:spPr>
      </p:pic>
      <p:sp>
        <p:nvSpPr>
          <p:cNvPr id="6" name="TextBox 5"/>
          <p:cNvSpPr txBox="1"/>
          <p:nvPr/>
        </p:nvSpPr>
        <p:spPr>
          <a:xfrm>
            <a:off x="4132384" y="4078217"/>
            <a:ext cx="1234441" cy="627864"/>
          </a:xfrm>
          <a:prstGeom prst="rect">
            <a:avLst/>
          </a:prstGeom>
          <a:noFill/>
        </p:spPr>
        <p:txBody>
          <a:bodyPr wrap="square" lIns="182880" tIns="146304" rIns="182880" bIns="146304" rtlCol="0">
            <a:spAutoFit/>
          </a:bodyPr>
          <a:lstStyle/>
          <a:p>
            <a:pPr>
              <a:lnSpc>
                <a:spcPct val="90000"/>
              </a:lnSpc>
              <a:spcAft>
                <a:spcPts val="600"/>
              </a:spcAft>
            </a:pPr>
            <a:r>
              <a:rPr lang="en-US" sz="1200" b="1" smtClean="0">
                <a:solidFill>
                  <a:schemeClr val="bg1"/>
                </a:solidFill>
              </a:rPr>
              <a:t>Azure</a:t>
            </a:r>
            <a:br>
              <a:rPr lang="en-US" sz="1200" b="1" smtClean="0">
                <a:solidFill>
                  <a:schemeClr val="bg1"/>
                </a:solidFill>
              </a:rPr>
            </a:br>
            <a:r>
              <a:rPr lang="en-US" sz="1200" b="1" smtClean="0">
                <a:solidFill>
                  <a:schemeClr val="bg1"/>
                </a:solidFill>
              </a:rPr>
              <a:t>Front </a:t>
            </a:r>
            <a:r>
              <a:rPr lang="en-US" sz="1200" b="1" dirty="0" smtClean="0">
                <a:solidFill>
                  <a:schemeClr val="bg1"/>
                </a:solidFill>
              </a:rPr>
              <a:t>Door</a:t>
            </a:r>
            <a:endParaRPr lang="en-US" sz="1200" b="1" dirty="0" smtClean="0">
              <a:solidFill>
                <a:schemeClr val="bg1"/>
              </a:solidFill>
            </a:endParaRPr>
          </a:p>
        </p:txBody>
      </p:sp>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a:solidFill>
                  <a:schemeClr val="tx1"/>
                </a:solidFill>
              </a:rPr>
              <a:t>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xmlns="" id="{1436F8EA-C4FB-4C98-AEB1-08DF6713D14E}"/>
              </a:ext>
            </a:extLst>
          </p:cNvPr>
          <p:cNvSpPr txBox="1"/>
          <p:nvPr/>
        </p:nvSpPr>
        <p:spPr>
          <a:xfrm>
            <a:off x="339499" y="1525375"/>
            <a:ext cx="11720596" cy="516756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Using ASR, Contoso will be able to handle all of their own disaster recovery.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xmlns=""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xmlns=""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i="1"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xmlns=""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Azure has support for third party backup providers through the Azure Marketplace. It’s possible to both backup VMs using these tools by deploying them to Azure IaaS or by extending the backup infrastructure to use the Azure cloud as an archive target</a:t>
            </a:r>
            <a:r>
              <a:rPr lang="en-US" sz="3200" dirty="0"/>
              <a: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xmlns="" id="{D18D070A-F101-4D0A-8CE5-174450F777B8}"/>
              </a:ext>
            </a:extLst>
          </p:cNvPr>
          <p:cNvSpPr txBox="1"/>
          <p:nvPr/>
        </p:nvSpPr>
        <p:spPr>
          <a:xfrm>
            <a:off x="438539" y="1726162"/>
            <a:ext cx="11215396" cy="4592026"/>
          </a:xfrm>
          <a:prstGeom prst="rect">
            <a:avLst/>
          </a:prstGeom>
          <a:noFill/>
        </p:spPr>
        <p:txBody>
          <a:bodyPr wrap="square" lIns="182880" tIns="146304" rIns="182880" bIns="146304" numCol="2"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Florida</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Provides services globally from both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business and regulatory pressure due to lack of BCDR implementation</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Liz Simmons–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xmlns="" id="{D18D070A-F101-4D0A-8CE5-174450F777B8}"/>
              </a:ext>
            </a:extLst>
          </p:cNvPr>
          <p:cNvSpPr txBox="1"/>
          <p:nvPr/>
        </p:nvSpPr>
        <p:spPr>
          <a:xfrm>
            <a:off x="1120588" y="1726162"/>
            <a:ext cx="9950824"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Liz Simmons,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xmlns="" id="{D18D070A-F101-4D0A-8CE5-174450F777B8}"/>
              </a:ext>
            </a:extLst>
          </p:cNvPr>
          <p:cNvSpPr txBox="1"/>
          <p:nvPr/>
        </p:nvSpPr>
        <p:spPr>
          <a:xfrm>
            <a:off x="269240" y="1721551"/>
            <a:ext cx="11748589" cy="33516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br>
              <a:rPr lang="en-US" sz="3600" dirty="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Cloud, Mobile and API Applications</a:t>
            </a: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xmlns=""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xmlns="" id="{D18D070A-F101-4D0A-8CE5-174450F777B8}"/>
              </a:ext>
            </a:extLst>
          </p:cNvPr>
          <p:cNvSpPr txBox="1"/>
          <p:nvPr/>
        </p:nvSpPr>
        <p:spPr>
          <a:xfrm>
            <a:off x="269240" y="1546453"/>
            <a:ext cx="11215396" cy="505676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disaster recovery capabilities for this application and implementation</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Region-to-Region,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xmlns=""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xmlns="" id="{D18D070A-F101-4D0A-8CE5-174450F777B8}"/>
              </a:ext>
            </a:extLst>
          </p:cNvPr>
          <p:cNvSpPr txBox="1"/>
          <p:nvPr/>
        </p:nvSpPr>
        <p:spPr>
          <a:xfrm>
            <a:off x="269240" y="1643277"/>
            <a:ext cx="11734692" cy="48228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Primarily service their external customers and the mobile agents </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Include applications for consumers and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seeks to understand how SQL Database should be set up , as well as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2734</Words>
  <Application>Microsoft Macintosh PowerPoint</Application>
  <PresentationFormat>Widescreen</PresentationFormat>
  <Paragraphs>305</Paragraphs>
  <Slides>41</Slides>
  <Notes>41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4" baseType="lpstr">
      <vt:lpstr>Calibri</vt:lpstr>
      <vt:lpstr>Consolas</vt:lpstr>
      <vt:lpstr>Segoe UI</vt:lpstr>
      <vt:lpstr>Segoe UI Light</vt:lpstr>
      <vt:lpstr>Segoe UI Semibold</vt:lpstr>
      <vt:lpstr>Segoe UI Semilight</vt:lpstr>
      <vt:lpstr>Wingdings</vt:lpstr>
      <vt:lpstr>Arial</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Azure Site Recovery Scenarios One solution for multiple infrastructures</vt:lpstr>
      <vt:lpstr>Recover  Hyper- V VMs to Azure Architecture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vt:lpstr>
      <vt:lpstr>HA &amp; BCDR solution: Workgroup Applications </vt:lpstr>
      <vt:lpstr>Work Group Applications </vt:lpstr>
      <vt:lpstr>HA &amp; BCDR solution: Enterprise Applications </vt:lpstr>
      <vt:lpstr>HA &amp; BCDR solution: Enterprise Applications - cont.  </vt:lpstr>
      <vt:lpstr>HA &amp; BCDR solution: Enterprise Applications - cont.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Manager/>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MCW WDS Trainer Presentation - BCDR</dc:title>
  <dc:subject>Business Continuity and Disaster Recovery</dc:subject>
  <dc:creator/>
  <cp:keywords>MCW; Microsoft Cloud Workshop; BCDR; Trainer; Business Continuity; Disaster Recovery</cp:keywords>
  <dc:description/>
  <cp:lastModifiedBy/>
  <cp:revision>1</cp:revision>
  <dcterms:created xsi:type="dcterms:W3CDTF">2018-03-30T03:19:18Z</dcterms:created>
  <dcterms:modified xsi:type="dcterms:W3CDTF">2019-05-02T15:04:33Z</dcterms:modified>
  <cp:category>Whiteboard Design Session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Date completed">
    <vt:lpwstr>November 2018</vt:lpwstr>
  </property>
</Properties>
</file>